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smtClean="0">
                <a:solidFill>
                  <a:srgbClr val="0070C0"/>
                </a:solidFill>
                <a:latin typeface="Andalus" pitchFamily="18" charset="-78"/>
                <a:cs typeface="Andalus" pitchFamily="18" charset="-78"/>
              </a:rPr>
              <a:t>DEVELOPMENT </a:t>
            </a:r>
            <a:r>
              <a:rPr lang="en-US" b="1" smtClean="0">
                <a:solidFill>
                  <a:srgbClr val="0070C0"/>
                </a:solidFill>
                <a:latin typeface="Andalus" pitchFamily="18" charset="-78"/>
                <a:cs typeface="Andalus" pitchFamily="18" charset="-78"/>
              </a:rPr>
              <a:t>SUPPORT COMMUNICATION</a:t>
            </a:r>
            <a:r>
              <a:rPr lang="en-US" b="1" dirty="0" smtClean="0">
                <a:solidFill>
                  <a:srgbClr val="0070C0"/>
                </a:solidFill>
                <a:latin typeface="Andalus" pitchFamily="18" charset="-78"/>
                <a:cs typeface="Andalus" pitchFamily="18" charset="-78"/>
              </a:rPr>
              <a:t/>
            </a:r>
            <a:br>
              <a:rPr lang="en-US" b="1" dirty="0" smtClean="0">
                <a:solidFill>
                  <a:srgbClr val="0070C0"/>
                </a:solidFill>
                <a:latin typeface="Andalus" pitchFamily="18" charset="-78"/>
                <a:cs typeface="Andalus" pitchFamily="18" charset="-78"/>
              </a:rPr>
            </a:br>
            <a:r>
              <a:rPr lang="en-US" b="1" dirty="0" smtClean="0">
                <a:latin typeface="AngsanaUPC" pitchFamily="18" charset="-34"/>
                <a:cs typeface="AngsanaUPC" pitchFamily="18" charset="-34"/>
              </a:rPr>
              <a:t> (PPT III)  (UNIT 2)</a:t>
            </a:r>
            <a:endParaRPr lang="en-IN" dirty="0"/>
          </a:p>
        </p:txBody>
      </p:sp>
      <p:sp>
        <p:nvSpPr>
          <p:cNvPr id="3" name="Subtitle 2"/>
          <p:cNvSpPr>
            <a:spLocks noGrp="1"/>
          </p:cNvSpPr>
          <p:nvPr>
            <p:ph type="subTitle" idx="1"/>
          </p:nvPr>
        </p:nvSpPr>
        <p:spPr/>
        <p:txBody>
          <a:bodyPr>
            <a:normAutofit fontScale="92500" lnSpcReduction="10000"/>
          </a:bodyPr>
          <a:lstStyle/>
          <a:p>
            <a:r>
              <a:rPr lang="en-US" b="1" dirty="0" smtClean="0">
                <a:solidFill>
                  <a:srgbClr val="7030A0"/>
                </a:solidFill>
                <a:latin typeface="Arabic Typesetting" pitchFamily="66" charset="-78"/>
                <a:cs typeface="Arabic Typesetting" pitchFamily="66" charset="-78"/>
              </a:rPr>
              <a:t>Paper: Development Communication</a:t>
            </a:r>
            <a:br>
              <a:rPr lang="en-US" b="1" dirty="0" smtClean="0">
                <a:solidFill>
                  <a:srgbClr val="7030A0"/>
                </a:solidFill>
                <a:latin typeface="Arabic Typesetting" pitchFamily="66" charset="-78"/>
                <a:cs typeface="Arabic Typesetting" pitchFamily="66" charset="-78"/>
              </a:rPr>
            </a:br>
            <a:r>
              <a:rPr lang="en-US" b="1" dirty="0" smtClean="0">
                <a:solidFill>
                  <a:srgbClr val="7030A0"/>
                </a:solidFill>
                <a:latin typeface="Arabic Typesetting" pitchFamily="66" charset="-78"/>
                <a:cs typeface="Arabic Typesetting" pitchFamily="66" charset="-78"/>
              </a:rPr>
              <a:t>Course: BJMC, Semester: II</a:t>
            </a:r>
            <a:br>
              <a:rPr lang="en-US" b="1" dirty="0" smtClean="0">
                <a:solidFill>
                  <a:srgbClr val="7030A0"/>
                </a:solidFill>
                <a:latin typeface="Arabic Typesetting" pitchFamily="66" charset="-78"/>
                <a:cs typeface="Arabic Typesetting" pitchFamily="66" charset="-78"/>
              </a:rPr>
            </a:br>
            <a:r>
              <a:rPr lang="en-US" b="1" dirty="0" smtClean="0">
                <a:solidFill>
                  <a:srgbClr val="7030A0"/>
                </a:solidFill>
                <a:latin typeface="Arabic Typesetting" pitchFamily="66" charset="-78"/>
                <a:cs typeface="Arabic Typesetting" pitchFamily="66" charset="-78"/>
              </a:rPr>
              <a:t>Institution: DSPMU, Ranchi</a:t>
            </a:r>
            <a:br>
              <a:rPr lang="en-US" b="1" dirty="0" smtClean="0">
                <a:solidFill>
                  <a:srgbClr val="7030A0"/>
                </a:solidFill>
                <a:latin typeface="Arabic Typesetting" pitchFamily="66" charset="-78"/>
                <a:cs typeface="Arabic Typesetting" pitchFamily="66" charset="-78"/>
              </a:rPr>
            </a:br>
            <a:r>
              <a:rPr lang="en-US" b="1" dirty="0" smtClean="0">
                <a:solidFill>
                  <a:srgbClr val="7030A0"/>
                </a:solidFill>
                <a:latin typeface="Arabic Typesetting" pitchFamily="66" charset="-78"/>
                <a:cs typeface="Arabic Typesetting" pitchFamily="66" charset="-78"/>
              </a:rPr>
              <a:t>Teacher’s name: Sumedha Chaudhury</a:t>
            </a:r>
            <a:endParaRPr lang="en-IN" b="1" dirty="0" smtClean="0">
              <a:solidFill>
                <a:srgbClr val="7030A0"/>
              </a:solidFill>
              <a:latin typeface="Arabic Typesetting" pitchFamily="66" charset="-78"/>
              <a:cs typeface="Arabic Typesetting" pitchFamily="66" charset="-78"/>
            </a:endParaRPr>
          </a:p>
          <a:p>
            <a:endParaRPr lang="en-IN"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FF0000"/>
                </a:solidFill>
                <a:latin typeface="Andalus" pitchFamily="18" charset="-78"/>
                <a:cs typeface="Andalus" pitchFamily="18" charset="-78"/>
              </a:rPr>
              <a:t>Creating Plan for DSC</a:t>
            </a:r>
            <a:endParaRPr lang="en-IN" sz="4000" b="1" u="sng"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txBody>
          <a:bodyPr>
            <a:normAutofit lnSpcReduction="10000"/>
          </a:bodyPr>
          <a:lstStyle/>
          <a:p>
            <a:pPr>
              <a:buNone/>
            </a:pPr>
            <a:r>
              <a:rPr lang="en-US" dirty="0" smtClean="0"/>
              <a:t> Three main stages:</a:t>
            </a:r>
            <a:endParaRPr lang="en-IN" dirty="0" smtClean="0"/>
          </a:p>
          <a:p>
            <a:pPr marL="514350" lvl="0" indent="-514350">
              <a:buFont typeface="+mj-lt"/>
              <a:buAutoNum type="arabicPeriod"/>
            </a:pPr>
            <a:r>
              <a:rPr lang="en-US" dirty="0" smtClean="0"/>
              <a:t>Identification of objectives.</a:t>
            </a:r>
            <a:endParaRPr lang="en-IN" u="sng" dirty="0" smtClean="0"/>
          </a:p>
          <a:p>
            <a:pPr marL="514350" lvl="0" indent="-514350">
              <a:buFont typeface="+mj-lt"/>
              <a:buAutoNum type="arabicPeriod"/>
            </a:pPr>
            <a:r>
              <a:rPr lang="en-US" dirty="0" smtClean="0"/>
              <a:t>Analysis of a problem, target audience, situation and sponsor.</a:t>
            </a:r>
            <a:endParaRPr lang="en-IN" u="sng" dirty="0" smtClean="0"/>
          </a:p>
          <a:p>
            <a:pPr marL="514350" lvl="0" indent="-514350">
              <a:buFont typeface="+mj-lt"/>
              <a:buAutoNum type="arabicPeriod"/>
            </a:pPr>
            <a:r>
              <a:rPr lang="en-US" dirty="0" smtClean="0"/>
              <a:t>Formulation of the plan(selection of the suitable methods, timing the camping, using slogans and symbols, pretesting the messages, providing channels for information seeking and involving people). </a:t>
            </a:r>
            <a:endParaRPr lang="en-IN" u="sng" dirty="0" smtClean="0"/>
          </a:p>
          <a:p>
            <a:pPr marL="514350" indent="-514350">
              <a:buFont typeface="+mj-lt"/>
              <a:buAutoNum type="arabicPeriod"/>
            </a:pPr>
            <a:endParaRPr lang="en-US" dirty="0" smtClean="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latin typeface="Aparajita" pitchFamily="34" charset="0"/>
                <a:cs typeface="Aparajita" pitchFamily="34" charset="0"/>
              </a:rPr>
              <a:t>Implementing DSC</a:t>
            </a:r>
            <a:endParaRPr lang="en-IN" b="1" u="sng" dirty="0">
              <a:solidFill>
                <a:srgbClr val="FF0000"/>
              </a:solidFill>
              <a:latin typeface="Aparajita" pitchFamily="34" charset="0"/>
              <a:cs typeface="Aparajita" pitchFamily="34" charset="0"/>
            </a:endParaRPr>
          </a:p>
        </p:txBody>
      </p:sp>
      <p:sp>
        <p:nvSpPr>
          <p:cNvPr id="3" name="Content Placeholder 2"/>
          <p:cNvSpPr>
            <a:spLocks noGrp="1"/>
          </p:cNvSpPr>
          <p:nvPr>
            <p:ph idx="1"/>
          </p:nvPr>
        </p:nvSpPr>
        <p:spPr/>
        <p:txBody>
          <a:bodyPr/>
          <a:lstStyle/>
          <a:p>
            <a:r>
              <a:rPr lang="en-US" b="1" dirty="0" smtClean="0"/>
              <a:t>Participation in implementation of DSC</a:t>
            </a:r>
          </a:p>
          <a:p>
            <a:r>
              <a:rPr lang="en-US" b="1" dirty="0" smtClean="0"/>
              <a:t>Intrapersonal communication and DSC</a:t>
            </a:r>
          </a:p>
          <a:p>
            <a:r>
              <a:rPr lang="en-US" b="1" dirty="0" smtClean="0"/>
              <a:t>Role of mass media for DSC</a:t>
            </a:r>
          </a:p>
          <a:p>
            <a:pPr>
              <a:buNone/>
            </a:pPr>
            <a:endParaRPr lang="en-IN" u="sng" dirty="0" smtClean="0"/>
          </a:p>
          <a:p>
            <a:endParaRPr lang="en-IN" dirty="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Arial Unicode MS" pitchFamily="34" charset="-128"/>
                <a:ea typeface="Arial Unicode MS" pitchFamily="34" charset="-128"/>
                <a:cs typeface="Arial Unicode MS" pitchFamily="34" charset="-128"/>
              </a:rPr>
              <a:t>Approaches, Ownership and Paradigms in DSC</a:t>
            </a:r>
            <a:endParaRPr lang="en-IN" b="1" u="sng" dirty="0">
              <a:solidFill>
                <a:srgbClr val="FF0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normAutofit/>
          </a:bodyPr>
          <a:lstStyle/>
          <a:p>
            <a:r>
              <a:rPr lang="en-US" sz="2800" dirty="0" smtClean="0">
                <a:latin typeface="Agency FB" pitchFamily="34" charset="0"/>
              </a:rPr>
              <a:t>The participatory approach in DSC</a:t>
            </a:r>
          </a:p>
          <a:p>
            <a:r>
              <a:rPr lang="en-US" sz="2800" dirty="0" smtClean="0">
                <a:latin typeface="Agency FB" pitchFamily="34" charset="0"/>
              </a:rPr>
              <a:t>Community radio for empowerment and development</a:t>
            </a:r>
          </a:p>
          <a:p>
            <a:r>
              <a:rPr lang="en-US" sz="2800" dirty="0" smtClean="0">
                <a:latin typeface="Agency FB" pitchFamily="34" charset="0"/>
              </a:rPr>
              <a:t>Community radio creating community ownership</a:t>
            </a:r>
          </a:p>
          <a:p>
            <a:r>
              <a:rPr lang="en-US" sz="2800" dirty="0" smtClean="0">
                <a:latin typeface="Agency FB" pitchFamily="34" charset="0"/>
              </a:rPr>
              <a:t>Inverting the Top-Down process, creating community ownership</a:t>
            </a:r>
            <a:r>
              <a:rPr lang="en-US" dirty="0" smtClean="0"/>
              <a:t> (</a:t>
            </a:r>
            <a:r>
              <a:rPr lang="en-US" sz="1900" dirty="0" smtClean="0"/>
              <a:t>Based on worldwide experience, it was agreed that the first basic necessity would be to find a way of inverting the project-inherent top –down process to become a community promoted development process,, carried by a strong community ownership)</a:t>
            </a:r>
          </a:p>
          <a:p>
            <a:r>
              <a:rPr lang="en-US" sz="2400" dirty="0" smtClean="0">
                <a:latin typeface="Agency FB" pitchFamily="34" charset="0"/>
              </a:rPr>
              <a:t>Dominate development Communication Paradigms </a:t>
            </a:r>
          </a:p>
          <a:p>
            <a:pPr>
              <a:buNone/>
            </a:pPr>
            <a:endParaRPr lang="en-US" sz="2400" dirty="0" smtClean="0">
              <a:latin typeface="Agency FB" pitchFamily="34" charset="0"/>
            </a:endParaRPr>
          </a:p>
          <a:p>
            <a:endParaRPr lang="en-IN" sz="1900"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US" dirty="0" smtClean="0">
                <a:latin typeface="Agency FB" pitchFamily="34" charset="0"/>
              </a:rPr>
              <a:t>Alternative Paradigm </a:t>
            </a:r>
            <a:r>
              <a:rPr lang="en-US" dirty="0" smtClean="0"/>
              <a:t>(</a:t>
            </a:r>
            <a:r>
              <a:rPr lang="en-US" dirty="0" smtClean="0">
                <a:latin typeface="Arabic Typesetting" pitchFamily="66" charset="-78"/>
                <a:cs typeface="Arabic Typesetting" pitchFamily="66" charset="-78"/>
              </a:rPr>
              <a:t>Under the dominant paradigm social and economic development imposed upon the third world countries, resulted in an alienation of people from their original and natural potentials. Consequently the third world countries started thinking for the proper utilization of all their energies, the manpower delineation of human being, restoration of dignity, self-respect and faith in one</a:t>
            </a:r>
            <a:r>
              <a:rPr lang="en-US" baseline="30000" dirty="0" smtClean="0">
                <a:latin typeface="Arabic Typesetting" pitchFamily="66" charset="-78"/>
                <a:cs typeface="Arabic Typesetting" pitchFamily="66" charset="-78"/>
              </a:rPr>
              <a:t>’</a:t>
            </a:r>
            <a:r>
              <a:rPr lang="en-US" dirty="0" smtClean="0">
                <a:latin typeface="Arabic Typesetting" pitchFamily="66" charset="-78"/>
                <a:cs typeface="Arabic Typesetting" pitchFamily="66" charset="-78"/>
              </a:rPr>
              <a:t>s own capabilities.</a:t>
            </a:r>
            <a:br>
              <a:rPr lang="en-US" dirty="0" smtClean="0">
                <a:latin typeface="Arabic Typesetting" pitchFamily="66" charset="-78"/>
                <a:cs typeface="Arabic Typesetting" pitchFamily="66" charset="-78"/>
              </a:rPr>
            </a:br>
            <a:r>
              <a:rPr lang="en-US" dirty="0" smtClean="0">
                <a:latin typeface="Arabic Typesetting" pitchFamily="66" charset="-78"/>
                <a:cs typeface="Arabic Typesetting" pitchFamily="66" charset="-78"/>
              </a:rPr>
              <a:t>This trend led social and economic scientist of the third world to search a new model or paradigm for development that can work proper. Then the idea of alternative paradigm emerged in concept of development. China, Tanzania and Cuba gave this idea on the basis of some international events and issues world oil crisis, realization of third world and relations with China.)</a:t>
            </a:r>
            <a:r>
              <a:rPr lang="en-US" u="sng" dirty="0" smtClean="0"/>
              <a:t/>
            </a:r>
            <a:br>
              <a:rPr lang="en-US" u="sng" dirty="0" smtClean="0"/>
            </a:br>
            <a:endParaRPr lang="en-IN" u="sng"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40000" lnSpcReduction="20000"/>
          </a:bodyPr>
          <a:lstStyle/>
          <a:p>
            <a:pPr>
              <a:buNone/>
            </a:pPr>
            <a:r>
              <a:rPr lang="en-US" dirty="0" smtClean="0"/>
              <a:t> </a:t>
            </a:r>
            <a:r>
              <a:rPr lang="en-US" dirty="0" smtClean="0">
                <a:latin typeface="Times New Roman" pitchFamily="18" charset="0"/>
                <a:cs typeface="Times New Roman" pitchFamily="18" charset="0"/>
              </a:rPr>
              <a:t>( </a:t>
            </a:r>
            <a:r>
              <a:rPr lang="en-US" sz="4200" dirty="0" smtClean="0">
                <a:latin typeface="Times New Roman" pitchFamily="18" charset="0"/>
                <a:ea typeface="Arial Unicode MS" pitchFamily="34" charset="-128"/>
                <a:cs typeface="Times New Roman" pitchFamily="18" charset="0"/>
              </a:rPr>
              <a:t>Alternative Paradigm is based on these points</a:t>
            </a:r>
            <a:r>
              <a:rPr lang="en-US" sz="4200" dirty="0" smtClean="0">
                <a:latin typeface="Arial Unicode MS" pitchFamily="34" charset="-128"/>
                <a:ea typeface="Arial Unicode MS" pitchFamily="34" charset="-128"/>
                <a:cs typeface="Arial Unicode MS" pitchFamily="34" charset="-128"/>
              </a:rPr>
              <a:t>: </a:t>
            </a:r>
          </a:p>
          <a:p>
            <a:pPr>
              <a:buFont typeface="Courier New" pitchFamily="49" charset="0"/>
              <a:buChar char="o"/>
            </a:pPr>
            <a:r>
              <a:rPr lang="en-US" sz="4200" dirty="0" smtClean="0">
                <a:latin typeface="Times New Roman" pitchFamily="18" charset="0"/>
                <a:ea typeface="Arial Unicode MS" pitchFamily="34" charset="-128"/>
                <a:cs typeface="Times New Roman" pitchFamily="18" charset="0"/>
              </a:rPr>
              <a:t>It is the strategy of communication which flows from down to top meaning starting from the grass root level. </a:t>
            </a:r>
          </a:p>
          <a:p>
            <a:pPr>
              <a:buFont typeface="Courier New" pitchFamily="49" charset="0"/>
              <a:buChar char="o"/>
            </a:pPr>
            <a:r>
              <a:rPr lang="en-US" sz="4200" dirty="0" smtClean="0">
                <a:latin typeface="Times New Roman" pitchFamily="18" charset="0"/>
                <a:ea typeface="Arial Unicode MS" pitchFamily="34" charset="-128"/>
                <a:cs typeface="Times New Roman" pitchFamily="18" charset="0"/>
              </a:rPr>
              <a:t>Use of local natural resources usefully. </a:t>
            </a:r>
          </a:p>
          <a:p>
            <a:pPr>
              <a:buFont typeface="Courier New" pitchFamily="49" charset="0"/>
              <a:buChar char="o"/>
            </a:pPr>
            <a:r>
              <a:rPr lang="en-US" sz="4200" dirty="0" smtClean="0">
                <a:latin typeface="Times New Roman" pitchFamily="18" charset="0"/>
                <a:ea typeface="Arial Unicode MS" pitchFamily="34" charset="-128"/>
                <a:cs typeface="Times New Roman" pitchFamily="18" charset="0"/>
              </a:rPr>
              <a:t>Spreading the innovations (new technology) equally to everyone. </a:t>
            </a:r>
          </a:p>
          <a:p>
            <a:pPr>
              <a:buFont typeface="Courier New" pitchFamily="49" charset="0"/>
              <a:buChar char="o"/>
            </a:pPr>
            <a:r>
              <a:rPr lang="en-US" sz="4200" dirty="0" smtClean="0">
                <a:latin typeface="Times New Roman" pitchFamily="18" charset="0"/>
                <a:ea typeface="Arial Unicode MS" pitchFamily="34" charset="-128"/>
                <a:cs typeface="Times New Roman" pitchFamily="18" charset="0"/>
              </a:rPr>
              <a:t>Increasing more jobs opportunities in rural areas. </a:t>
            </a:r>
          </a:p>
          <a:p>
            <a:pPr>
              <a:buFont typeface="Courier New" pitchFamily="49" charset="0"/>
              <a:buChar char="o"/>
            </a:pPr>
            <a:r>
              <a:rPr lang="en-US" sz="4200" dirty="0" smtClean="0">
                <a:latin typeface="Times New Roman" pitchFamily="18" charset="0"/>
                <a:ea typeface="Arial Unicode MS" pitchFamily="34" charset="-128"/>
                <a:cs typeface="Times New Roman" pitchFamily="18" charset="0"/>
              </a:rPr>
              <a:t>Promotion of idea of cooperation, </a:t>
            </a:r>
            <a:r>
              <a:rPr lang="en-US" sz="4200" baseline="30000" dirty="0" smtClean="0">
                <a:latin typeface="Times New Roman" pitchFamily="18" charset="0"/>
                <a:ea typeface="Arial Unicode MS" pitchFamily="34" charset="-128"/>
                <a:cs typeface="Times New Roman" pitchFamily="18" charset="0"/>
              </a:rPr>
              <a:t>“</a:t>
            </a:r>
            <a:r>
              <a:rPr lang="en-US" sz="4200" dirty="0" smtClean="0">
                <a:latin typeface="Times New Roman" pitchFamily="18" charset="0"/>
                <a:ea typeface="Arial Unicode MS" pitchFamily="34" charset="-128"/>
                <a:cs typeface="Times New Roman" pitchFamily="18" charset="0"/>
              </a:rPr>
              <a:t>let</a:t>
            </a:r>
            <a:r>
              <a:rPr lang="en-US" sz="4200" baseline="30000" dirty="0" smtClean="0">
                <a:latin typeface="Times New Roman" pitchFamily="18" charset="0"/>
                <a:ea typeface="Arial Unicode MS" pitchFamily="34" charset="-128"/>
                <a:cs typeface="Times New Roman" pitchFamily="18" charset="0"/>
              </a:rPr>
              <a:t>’</a:t>
            </a:r>
            <a:r>
              <a:rPr lang="en-US" sz="4200" dirty="0" smtClean="0">
                <a:latin typeface="Times New Roman" pitchFamily="18" charset="0"/>
                <a:ea typeface="Arial Unicode MS" pitchFamily="34" charset="-128"/>
                <a:cs typeface="Times New Roman" pitchFamily="18" charset="0"/>
              </a:rPr>
              <a:t>s work together</a:t>
            </a:r>
            <a:r>
              <a:rPr lang="en-US" sz="4200" baseline="30000" dirty="0" smtClean="0">
                <a:latin typeface="Times New Roman" pitchFamily="18" charset="0"/>
                <a:ea typeface="Arial Unicode MS" pitchFamily="34" charset="-128"/>
                <a:cs typeface="Times New Roman" pitchFamily="18" charset="0"/>
              </a:rPr>
              <a:t>”</a:t>
            </a:r>
            <a:r>
              <a:rPr lang="en-US" sz="4200" dirty="0" smtClean="0">
                <a:latin typeface="Times New Roman" pitchFamily="18" charset="0"/>
                <a:ea typeface="Arial Unicode MS" pitchFamily="34" charset="-128"/>
                <a:cs typeface="Times New Roman" pitchFamily="18" charset="0"/>
              </a:rPr>
              <a:t>. </a:t>
            </a:r>
          </a:p>
          <a:p>
            <a:pPr>
              <a:buFont typeface="Courier New" pitchFamily="49" charset="0"/>
              <a:buChar char="o"/>
            </a:pPr>
            <a:r>
              <a:rPr lang="en-US" sz="4200" dirty="0" smtClean="0">
                <a:latin typeface="Times New Roman" pitchFamily="18" charset="0"/>
                <a:ea typeface="Arial Unicode MS" pitchFamily="34" charset="-128"/>
                <a:cs typeface="Times New Roman" pitchFamily="18" charset="0"/>
              </a:rPr>
              <a:t>Equal distribution of wealth, education, technology, health facilities by closing the gap between haves and have-nots. </a:t>
            </a:r>
          </a:p>
          <a:p>
            <a:pPr>
              <a:buFont typeface="Courier New" pitchFamily="49" charset="0"/>
              <a:buChar char="o"/>
            </a:pPr>
            <a:r>
              <a:rPr lang="en-US" sz="4200" dirty="0" smtClean="0">
                <a:latin typeface="Times New Roman" pitchFamily="18" charset="0"/>
                <a:ea typeface="Arial Unicode MS" pitchFamily="34" charset="-128"/>
                <a:cs typeface="Times New Roman" pitchFamily="18" charset="0"/>
              </a:rPr>
              <a:t>Make the society homogeneous (social, cultural and economic). </a:t>
            </a:r>
          </a:p>
          <a:p>
            <a:pPr>
              <a:buFont typeface="Courier New" pitchFamily="49" charset="0"/>
              <a:buChar char="o"/>
            </a:pPr>
            <a:r>
              <a:rPr lang="en-US" sz="4200" dirty="0" smtClean="0">
                <a:latin typeface="Times New Roman" pitchFamily="18" charset="0"/>
                <a:ea typeface="Arial Unicode MS" pitchFamily="34" charset="-128"/>
                <a:cs typeface="Times New Roman" pitchFamily="18" charset="0"/>
              </a:rPr>
              <a:t>Making small groups of community and giving them tasks to complete. </a:t>
            </a:r>
          </a:p>
          <a:p>
            <a:pPr>
              <a:buFont typeface="Courier New" pitchFamily="49" charset="0"/>
              <a:buChar char="o"/>
            </a:pPr>
            <a:r>
              <a:rPr lang="en-US" sz="4200" dirty="0" smtClean="0">
                <a:latin typeface="Times New Roman" pitchFamily="18" charset="0"/>
                <a:ea typeface="Arial Unicode MS" pitchFamily="34" charset="-128"/>
                <a:cs typeface="Times New Roman" pitchFamily="18" charset="0"/>
              </a:rPr>
              <a:t>Focusing on integration of modern system with traditional, social, cultural values (marriage of traditional system with modern one). </a:t>
            </a:r>
          </a:p>
          <a:p>
            <a:pPr>
              <a:buFont typeface="Courier New" pitchFamily="49" charset="0"/>
              <a:buChar char="o"/>
            </a:pPr>
            <a:r>
              <a:rPr lang="en-US" sz="4200" dirty="0" smtClean="0">
                <a:latin typeface="Times New Roman" pitchFamily="18" charset="0"/>
                <a:ea typeface="Arial Unicode MS" pitchFamily="34" charset="-128"/>
                <a:cs typeface="Times New Roman" pitchFamily="18" charset="0"/>
              </a:rPr>
              <a:t>Involvement of every person of society in making policies and planning their own system for development and betterment.</a:t>
            </a:r>
            <a:r>
              <a:rPr lang="en-US" sz="4200" dirty="0" smtClean="0">
                <a:latin typeface="Times New Roman" pitchFamily="18" charset="0"/>
                <a:cs typeface="Times New Roman" pitchFamily="18" charset="0"/>
              </a:rPr>
              <a:t> )</a:t>
            </a:r>
            <a:br>
              <a:rPr lang="en-US" sz="4200" dirty="0" smtClean="0">
                <a:latin typeface="Times New Roman" pitchFamily="18" charset="0"/>
                <a:cs typeface="Times New Roman" pitchFamily="18" charset="0"/>
              </a:rPr>
            </a:br>
            <a:r>
              <a:rPr lang="en-US" dirty="0" smtClean="0"/>
              <a:t/>
            </a:r>
            <a:br>
              <a:rPr lang="en-US" dirty="0" smtClean="0"/>
            </a:br>
            <a:r>
              <a:rPr lang="en-US" dirty="0" smtClean="0"/>
              <a:t/>
            </a:r>
            <a:br>
              <a:rPr lang="en-US" dirty="0" smtClean="0"/>
            </a:br>
            <a:endParaRPr lang="en-IN" dirty="0"/>
          </a:p>
        </p:txBody>
      </p:sp>
    </p:spTree>
  </p:cSld>
  <p:clrMapOvr>
    <a:masterClrMapping/>
  </p:clrMapOvr>
  <p:transition>
    <p:push/>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376</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DEVELOPMENT SUPPORT COMMUNICATION  (PPT III)  (UNIT 2)</vt:lpstr>
      <vt:lpstr>Creating Plan for DSC</vt:lpstr>
      <vt:lpstr>Implementing DSC</vt:lpstr>
      <vt:lpstr>Approaches, Ownership and Paradigms in DSC</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COMMUNICATION  (PPT III)  (UNIT 2)</dc:title>
  <dc:creator>Admin</dc:creator>
  <cp:lastModifiedBy>Admin</cp:lastModifiedBy>
  <cp:revision>7</cp:revision>
  <dcterms:created xsi:type="dcterms:W3CDTF">2006-08-16T00:00:00Z</dcterms:created>
  <dcterms:modified xsi:type="dcterms:W3CDTF">2020-05-05T02:42:57Z</dcterms:modified>
</cp:coreProperties>
</file>